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  <p:sldMasterId id="2147483671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 snapToGrid="0">
      <p:cViewPr varScale="1">
        <p:scale>
          <a:sx n="85" d="100"/>
          <a:sy n="85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numCol="1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 numCol="1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 numCol="1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numCol="1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 numCol="1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numCol="1"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 numCol="1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numCol="1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numCol="1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numCol="1"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numCol="1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 numCol="1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numCol="1"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numCol="1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 numCol="1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 numCol="1"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 numCol="1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numCol="1"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 numCol="1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numCol="1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numCol="1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numCol="1"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numCol="1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 numCol="1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8A87A34-81AB-432B-8DAE-1953F412C126}" type="datetimeFigureOut">
              <a:rPr lang="en-US" dirty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numCol="1"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numCol="1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 numCol="1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 numCol="1"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numCol="1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numCol="1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hyperlink" Target="https://www.rcboe.org/site/default.aspx?DomainID=2098" TargetMode="External"/><Relationship Id="rId4" Type="http://schemas.openxmlformats.org/officeDocument/2006/relationships/hyperlink" Target="http://www.pngall.com/communication-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hyperlink" Target="https://rcboe.instructuremedia.com/embed/048204ea-777e-4c04-9fc0-357111372c96" TargetMode="External"/><Relationship Id="rId5" Type="http://schemas.openxmlformats.org/officeDocument/2006/relationships/hyperlink" Target="https://www.rcboe.org/Domain/16265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112E4-1023-4FBE-9D69-8A75B59A9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545" y="804163"/>
            <a:ext cx="9392307" cy="1073825"/>
          </a:xfrm>
        </p:spPr>
        <p:txBody>
          <a:bodyPr numCol="1">
            <a:normAutofit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Mr. Johnson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6th Grade Science &amp; Social Studies Teacher</a:t>
            </a:r>
          </a:p>
          <a:p>
            <a:pPr algn="ctr"/>
            <a:endParaRPr lang="en-US" dirty="0">
              <a:ea typeface="+mj-lt"/>
              <a:cs typeface="+mj-l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540BB-9241-4193-A445-77DA9B564C3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numCol="1" rtlCol="0" anchor="t"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Mr Johnson">
            <a:extLst>
              <a:ext uri="{FF2B5EF4-FFF2-40B4-BE49-F238E27FC236}">
                <a16:creationId xmlns:a16="http://schemas.microsoft.com/office/drawing/2014/main" id="{BE446974-D8DA-44D3-B5D3-DD0593811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23" y="2345091"/>
            <a:ext cx="4014827" cy="1967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75FAB1D-D9EF-4A52-B993-3BCFC99182A6}"/>
              </a:ext>
            </a:extLst>
          </p:cNvPr>
          <p:cNvSpPr/>
          <p:nvPr/>
        </p:nvSpPr>
        <p:spPr>
          <a:xfrm>
            <a:off x="5565422" y="2345091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323232"/>
                </a:solidFill>
                <a:latin typeface="Open Sans" panose="020B0606030504020204" pitchFamily="34" charset="0"/>
              </a:rPr>
              <a:t>    Name: </a:t>
            </a:r>
            <a:r>
              <a:rPr lang="en-US" b="1" dirty="0">
                <a:solidFill>
                  <a:srgbClr val="323232"/>
                </a:solidFill>
                <a:latin typeface="Open Sans" panose="020B0606030504020204" pitchFamily="34" charset="0"/>
              </a:rPr>
              <a:t>Richard Johnson</a:t>
            </a:r>
            <a:endParaRPr lang="en-US" dirty="0">
              <a:solidFill>
                <a:srgbClr val="323232"/>
              </a:solidFill>
              <a:latin typeface="Open Sans" panose="020B0606030504020204" pitchFamily="34" charset="0"/>
            </a:endParaRPr>
          </a:p>
          <a:p>
            <a:r>
              <a:rPr lang="en-US" dirty="0">
                <a:solidFill>
                  <a:srgbClr val="323232"/>
                </a:solidFill>
                <a:latin typeface="Open Sans" panose="020B0606030504020204" pitchFamily="34" charset="0"/>
              </a:rPr>
              <a:t>    Grade: </a:t>
            </a:r>
            <a:r>
              <a:rPr lang="en-US" b="1" dirty="0">
                <a:solidFill>
                  <a:srgbClr val="323232"/>
                </a:solidFill>
                <a:latin typeface="Open Sans" panose="020B0606030504020204" pitchFamily="34" charset="0"/>
              </a:rPr>
              <a:t>6th </a:t>
            </a:r>
            <a:r>
              <a:rPr lang="en-US" dirty="0">
                <a:solidFill>
                  <a:srgbClr val="323232"/>
                </a:solidFill>
                <a:latin typeface="Open Sans" panose="020B0606030504020204" pitchFamily="34" charset="0"/>
              </a:rPr>
              <a:t> </a:t>
            </a:r>
          </a:p>
          <a:p>
            <a:r>
              <a:rPr lang="en-US" dirty="0">
                <a:solidFill>
                  <a:srgbClr val="323232"/>
                </a:solidFill>
                <a:latin typeface="Open Sans" panose="020B0606030504020204" pitchFamily="34" charset="0"/>
              </a:rPr>
              <a:t>    Subjects: </a:t>
            </a:r>
            <a:r>
              <a:rPr lang="en-US" b="1" dirty="0">
                <a:solidFill>
                  <a:srgbClr val="323232"/>
                </a:solidFill>
                <a:latin typeface="Open Sans" panose="020B0606030504020204" pitchFamily="34" charset="0"/>
              </a:rPr>
              <a:t>Science and Social Studies</a:t>
            </a:r>
            <a:endParaRPr lang="en-US" dirty="0">
              <a:solidFill>
                <a:srgbClr val="323232"/>
              </a:solidFill>
              <a:latin typeface="Open Sans" panose="020B0606030504020204" pitchFamily="34" charset="0"/>
            </a:endParaRPr>
          </a:p>
          <a:p>
            <a:r>
              <a:rPr lang="en-US" dirty="0">
                <a:solidFill>
                  <a:srgbClr val="323232"/>
                </a:solidFill>
                <a:latin typeface="Open Sans" panose="020B0606030504020204" pitchFamily="34" charset="0"/>
              </a:rPr>
              <a:t>    Email:  </a:t>
            </a:r>
            <a:r>
              <a:rPr lang="en-US" b="1" dirty="0">
                <a:solidFill>
                  <a:srgbClr val="323232"/>
                </a:solidFill>
                <a:latin typeface="Open Sans" panose="020B0606030504020204" pitchFamily="34" charset="0"/>
              </a:rPr>
              <a:t>johnsri@BOE.richmond.k12.ga.us</a:t>
            </a:r>
            <a:endParaRPr lang="en-US" dirty="0">
              <a:solidFill>
                <a:srgbClr val="323232"/>
              </a:solidFill>
              <a:latin typeface="Open Sans" panose="020B0606030504020204" pitchFamily="34" charset="0"/>
            </a:endParaRPr>
          </a:p>
          <a:p>
            <a:r>
              <a:rPr lang="en-US" dirty="0">
                <a:solidFill>
                  <a:srgbClr val="323232"/>
                </a:solidFill>
                <a:latin typeface="Open Sans" panose="020B0606030504020204" pitchFamily="34" charset="0"/>
              </a:rPr>
              <a:t>    Text using Remind:   </a:t>
            </a:r>
            <a:r>
              <a:rPr lang="en-US" dirty="0">
                <a:solidFill>
                  <a:srgbClr val="046EF6"/>
                </a:solidFill>
                <a:latin typeface="Open Sans" panose="020B0606030504020204" pitchFamily="34" charset="0"/>
              </a:rPr>
              <a:t>To:</a:t>
            </a:r>
            <a:r>
              <a:rPr lang="en-US" dirty="0">
                <a:solidFill>
                  <a:srgbClr val="323232"/>
                </a:solidFill>
                <a:latin typeface="Open Sans" panose="020B0606030504020204" pitchFamily="34" charset="0"/>
              </a:rPr>
              <a:t> 81010  </a:t>
            </a:r>
            <a:r>
              <a:rPr lang="en-US" dirty="0">
                <a:solidFill>
                  <a:srgbClr val="046EF6"/>
                </a:solidFill>
                <a:latin typeface="Open Sans" panose="020B0606030504020204" pitchFamily="34" charset="0"/>
              </a:rPr>
              <a:t>Message:</a:t>
            </a:r>
            <a:r>
              <a:rPr lang="en-US" dirty="0">
                <a:solidFill>
                  <a:srgbClr val="323232"/>
                </a:solidFill>
                <a:latin typeface="Open Sans" panose="020B0606030504020204" pitchFamily="34" charset="0"/>
              </a:rPr>
              <a:t> @</a:t>
            </a:r>
            <a:r>
              <a:rPr lang="en-US" dirty="0" err="1">
                <a:solidFill>
                  <a:srgbClr val="323232"/>
                </a:solidFill>
                <a:latin typeface="Open Sans" panose="020B0606030504020204" pitchFamily="34" charset="0"/>
              </a:rPr>
              <a:t>tuttrocks</a:t>
            </a:r>
            <a:r>
              <a:rPr lang="en-US" dirty="0">
                <a:solidFill>
                  <a:srgbClr val="323232"/>
                </a:solidFill>
                <a:latin typeface="Open Sans" panose="020B0606030504020204" pitchFamily="34" charset="0"/>
              </a:rPr>
              <a:t> </a:t>
            </a:r>
            <a:endParaRPr lang="en-US" b="0" i="0" dirty="0">
              <a:solidFill>
                <a:srgbClr val="323232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811FB4-1891-4794-90F7-3F3CBF68526A}"/>
              </a:ext>
            </a:extLst>
          </p:cNvPr>
          <p:cNvSpPr/>
          <p:nvPr/>
        </p:nvSpPr>
        <p:spPr>
          <a:xfrm>
            <a:off x="1274723" y="4699690"/>
            <a:ext cx="95287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323232"/>
                </a:solidFill>
                <a:latin typeface="Open Sans" panose="020B0606030504020204" pitchFamily="34" charset="0"/>
              </a:rPr>
              <a:t>Welcome to the 2022-2023 school year! We at Tutt Middle School are excited and ready to assist you on your middle school journey. This will be my 20th year teaching. I've taught 5 years at the Elementary level and the past 15 years in Middle School. This will be my 4th year at Tutt Middle. I am a graduate of the University of Minnesota and completed my teaching certificate at California State University Dominguez Hills.</a:t>
            </a:r>
          </a:p>
          <a:p>
            <a:r>
              <a:rPr lang="en-US" sz="1000" dirty="0">
                <a:solidFill>
                  <a:srgbClr val="323232"/>
                </a:solidFill>
                <a:latin typeface="Open Sans" panose="020B0606030504020204" pitchFamily="34" charset="0"/>
              </a:rPr>
              <a:t> </a:t>
            </a:r>
          </a:p>
          <a:p>
            <a:r>
              <a:rPr lang="en-US" sz="1000" dirty="0">
                <a:solidFill>
                  <a:srgbClr val="323232"/>
                </a:solidFill>
                <a:latin typeface="Open Sans" panose="020B0606030504020204" pitchFamily="34" charset="0"/>
              </a:rPr>
              <a:t>My wife (LaShawn) and I just had our second son (Jayce) on August 8th and (Jayden) will be turning three in October</a:t>
            </a:r>
            <a:endParaRPr lang="en-US" sz="1000" b="0" i="0" dirty="0">
              <a:solidFill>
                <a:srgbClr val="323232"/>
              </a:solidFill>
              <a:effectLst/>
              <a:latin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4205624"/>
      </p:ext>
    </p:extLst>
  </p:cSld>
  <p:clrMapOvr>
    <a:masterClrMapping/>
  </p:clrMapOvr>
  <p:transition spd="slow" advTm="43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6385B-499F-42CE-AB9F-9916D004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en-US" sz="4000">
                <a:latin typeface="Footlight MT Light"/>
              </a:rPr>
              <a:t>My Contact Information </a:t>
            </a:r>
          </a:p>
        </p:txBody>
      </p:sp>
      <p:pic>
        <p:nvPicPr>
          <p:cNvPr id="5" name="Picture 5" descr="A close up of a sign  Description automatically generated">
            <a:extLst>
              <a:ext uri="{FF2B5EF4-FFF2-40B4-BE49-F238E27FC236}">
                <a16:creationId xmlns:a16="http://schemas.microsoft.com/office/drawing/2014/main" id="{05FFB3AF-2C52-4086-9489-F6163203BD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-780000">
            <a:off x="737080" y="2206564"/>
            <a:ext cx="3447689" cy="2728965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35C4AE9-BFF5-4A59-AABC-5421A5271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4844" y="2015732"/>
            <a:ext cx="6020010" cy="3450613"/>
          </a:xfrm>
        </p:spPr>
        <p:txBody>
          <a:bodyPr numCol="1">
            <a:normAutofit fontScale="92500" lnSpcReduction="10000"/>
          </a:bodyPr>
          <a:lstStyle/>
          <a:p>
            <a:r>
              <a:rPr lang="en-US" sz="2600" dirty="0"/>
              <a:t>Email - johnsri@BOE.richmond.k12.ga.us</a:t>
            </a:r>
          </a:p>
          <a:p>
            <a:r>
              <a:rPr lang="en-US" sz="2600" dirty="0"/>
              <a:t>Remind101:</a:t>
            </a:r>
          </a:p>
          <a:p>
            <a:pPr marL="0" indent="0">
              <a:buNone/>
            </a:pPr>
            <a:r>
              <a:rPr lang="en-US" sz="2600" dirty="0"/>
              <a:t>   </a:t>
            </a:r>
            <a:r>
              <a:rPr lang="en-US" sz="2600" dirty="0">
                <a:solidFill>
                  <a:srgbClr val="FF0000"/>
                </a:solidFill>
              </a:rPr>
              <a:t>Text To: </a:t>
            </a:r>
            <a:r>
              <a:rPr lang="en-US" sz="2600" dirty="0"/>
              <a:t>81010    @</a:t>
            </a:r>
            <a:r>
              <a:rPr lang="en-US" sz="2600" dirty="0" err="1"/>
              <a:t>tuttrocks</a:t>
            </a:r>
            <a:endParaRPr lang="en-US" sz="2600" dirty="0"/>
          </a:p>
          <a:p>
            <a:r>
              <a:rPr lang="en-US" sz="2600" dirty="0"/>
              <a:t>Website link – </a:t>
            </a:r>
            <a:r>
              <a:rPr lang="en-US" sz="2600" dirty="0">
                <a:hlinkClick r:id="rId5"/>
              </a:rPr>
              <a:t>https://www.rcboe.org/site/default.aspx?DomainID=2098</a:t>
            </a:r>
            <a:endParaRPr lang="en-US" sz="2600" dirty="0"/>
          </a:p>
          <a:p>
            <a:r>
              <a:rPr lang="en-US" sz="2600" dirty="0"/>
              <a:t>School Number 706-737-7288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9171573"/>
      </p:ext>
    </p:extLst>
  </p:cSld>
  <p:clrMapOvr>
    <a:masterClrMapping/>
  </p:clrMapOvr>
  <p:transition spd="slow" advTm="687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04645-29F2-4E31-BFC4-4E612F666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061" y="669245"/>
            <a:ext cx="9605635" cy="1059305"/>
          </a:xfrm>
        </p:spPr>
        <p:txBody>
          <a:bodyPr numCol="1">
            <a:normAutofit/>
          </a:bodyPr>
          <a:lstStyle/>
          <a:p>
            <a:pPr algn="ctr"/>
            <a:r>
              <a:rPr lang="en-US" sz="4800" b="1" dirty="0">
                <a:latin typeface="Baskerville Old Face"/>
                <a:cs typeface="AngsanaUPC"/>
              </a:rPr>
              <a:t>Daily Schedule</a:t>
            </a:r>
            <a:endParaRPr lang="en-US" sz="4800" dirty="0">
              <a:latin typeface="Baskerville Old Face"/>
              <a:cs typeface="AngsanaUPC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101EC-8CD2-47FE-AC7E-1455593DD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 rot="20640000">
            <a:off x="1365888" y="2160791"/>
            <a:ext cx="3185197" cy="3018321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endParaRPr lang="en-US" b="1">
              <a:ea typeface="+mn-lt"/>
              <a:cs typeface="+mn-lt"/>
            </a:endParaRPr>
          </a:p>
          <a:p>
            <a:endParaRPr lang="en-US" sz="3600">
              <a:latin typeface="Bookman Old Style"/>
            </a:endParaRPr>
          </a:p>
          <a:p>
            <a:endParaRPr lang="en-US" sz="3600">
              <a:latin typeface="Bookman Old Style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A5901-E9C3-4109-8013-CF8B3BE99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8266" y="1780273"/>
            <a:ext cx="5961912" cy="4356141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r>
              <a:rPr lang="en-US" sz="2400" dirty="0"/>
              <a:t>ELT            (9:20-9:50)</a:t>
            </a:r>
          </a:p>
          <a:p>
            <a:r>
              <a:rPr lang="en-US" sz="2400" dirty="0"/>
              <a:t>1st Period  ( 9:50 – 10:45)</a:t>
            </a:r>
            <a:endParaRPr lang="en-US" sz="2400" dirty="0">
              <a:ea typeface="+mn-lt"/>
              <a:cs typeface="+mn-lt"/>
            </a:endParaRPr>
          </a:p>
          <a:p>
            <a:r>
              <a:rPr lang="en-US" sz="2400" dirty="0"/>
              <a:t>2nd Period (10:45 – 12:10)</a:t>
            </a:r>
            <a:endParaRPr lang="en-US" sz="2400" dirty="0">
              <a:ea typeface="+mn-lt"/>
              <a:cs typeface="+mn-lt"/>
            </a:endParaRPr>
          </a:p>
          <a:p>
            <a:r>
              <a:rPr lang="en-US" sz="2400" dirty="0"/>
              <a:t>Lunch         (11:00 – 11:30)</a:t>
            </a:r>
            <a:endParaRPr lang="en-US" sz="2400" dirty="0">
              <a:ea typeface="+mn-lt"/>
              <a:cs typeface="+mn-lt"/>
            </a:endParaRPr>
          </a:p>
          <a:p>
            <a:r>
              <a:rPr lang="en-US" sz="2400" dirty="0"/>
              <a:t>3</a:t>
            </a:r>
            <a:r>
              <a:rPr lang="en-US" sz="2400" baseline="30000" dirty="0"/>
              <a:t>rd</a:t>
            </a:r>
            <a:r>
              <a:rPr lang="en-US" sz="2400" dirty="0"/>
              <a:t> &amp; 4</a:t>
            </a:r>
            <a:r>
              <a:rPr lang="en-US" sz="2400" baseline="30000" dirty="0"/>
              <a:t>th</a:t>
            </a:r>
            <a:r>
              <a:rPr lang="en-US" sz="2400" dirty="0"/>
              <a:t> Period – Connections</a:t>
            </a:r>
          </a:p>
          <a:p>
            <a:pPr marL="0" indent="0">
              <a:buNone/>
            </a:pPr>
            <a:r>
              <a:rPr lang="en-US" sz="2400" dirty="0"/>
              <a:t>	          (12:15 – 1:45)</a:t>
            </a:r>
            <a:endParaRPr lang="en-US" sz="2400" dirty="0">
              <a:ea typeface="+mn-lt"/>
              <a:cs typeface="+mn-lt"/>
            </a:endParaRPr>
          </a:p>
          <a:p>
            <a:r>
              <a:rPr lang="en-US" sz="2400" dirty="0"/>
              <a:t>5th Period  ( 1:50 – 2:45)</a:t>
            </a:r>
            <a:endParaRPr lang="en-US" sz="2400" dirty="0">
              <a:ea typeface="+mn-lt"/>
              <a:cs typeface="+mn-lt"/>
            </a:endParaRPr>
          </a:p>
          <a:p>
            <a:r>
              <a:rPr lang="en-US" sz="2400" dirty="0"/>
              <a:t>6th Period  (2:45 – 4:05)</a:t>
            </a:r>
          </a:p>
          <a:p>
            <a:endParaRPr lang="en-US" dirty="0"/>
          </a:p>
        </p:txBody>
      </p:sp>
      <p:pic>
        <p:nvPicPr>
          <p:cNvPr id="12" name="Graphic 12" descr="List">
            <a:extLst>
              <a:ext uri="{FF2B5EF4-FFF2-40B4-BE49-F238E27FC236}">
                <a16:creationId xmlns:a16="http://schemas.microsoft.com/office/drawing/2014/main" id="{AC1BE7F0-C453-42C4-B24D-0614FA861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-900000">
            <a:off x="1095082" y="2067943"/>
            <a:ext cx="3502323" cy="36460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4168133"/>
      </p:ext>
    </p:extLst>
  </p:cSld>
  <p:clrMapOvr>
    <a:masterClrMapping/>
  </p:clrMapOvr>
  <p:transition spd="slow" advTm="6169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pPr algn="ctr"/>
            <a:r>
              <a:rPr lang="en-US" dirty="0">
                <a:latin typeface="Baskerville Old Face" panose="02020602080505020303" pitchFamily="18" charset="0"/>
                <a:ea typeface="+mj-lt"/>
                <a:cs typeface="+mj-lt"/>
              </a:rPr>
              <a:t>CHECKOUT MY WEBSITE TO VIEW THE FOLLOWING INFORMATION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en-US" sz="3600" dirty="0">
                <a:latin typeface="Baskerville Old Face" panose="02020602080505020303" pitchFamily="18" charset="0"/>
                <a:ea typeface="+mn-lt"/>
                <a:cs typeface="+mn-lt"/>
              </a:rPr>
              <a:t>Week At A Glance (WAG)</a:t>
            </a:r>
          </a:p>
          <a:p>
            <a:r>
              <a:rPr lang="en-US" sz="3600" dirty="0">
                <a:latin typeface="Baskerville Old Face" panose="02020602080505020303" pitchFamily="18" charset="0"/>
              </a:rPr>
              <a:t>Class Syllabus/Supply List</a:t>
            </a:r>
          </a:p>
          <a:p>
            <a:r>
              <a:rPr lang="en-US" sz="3600" dirty="0">
                <a:latin typeface="Baskerville Old Face" panose="02020602080505020303" pitchFamily="18" charset="0"/>
              </a:rPr>
              <a:t>Resources</a:t>
            </a:r>
          </a:p>
          <a:p>
            <a:r>
              <a:rPr lang="en-US" sz="3600" dirty="0">
                <a:latin typeface="Baskerville Old Face" panose="02020602080505020303" pitchFamily="18" charset="0"/>
                <a:ea typeface="+mn-lt"/>
                <a:cs typeface="+mn-lt"/>
              </a:rPr>
              <a:t>Additional Information</a:t>
            </a:r>
          </a:p>
          <a:p>
            <a:endParaRPr lang="en-US" sz="3600" dirty="0">
              <a:latin typeface="Baskerville Old Face" panose="020206020805050203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0712356"/>
      </p:ext>
    </p:extLst>
  </p:cSld>
  <p:clrMapOvr>
    <a:masterClrMapping/>
  </p:clrMapOvr>
  <p:transition spd="slow" advTm="5484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06763-14A4-4920-B266-8438E5324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pPr algn="ctr"/>
            <a:r>
              <a:rPr lang="en-US" dirty="0"/>
              <a:t>Arrival and Dismissal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72D31-5CA7-4BE4-94DA-C6B9E8387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20170"/>
            <a:ext cx="4803127" cy="3690205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r>
              <a:rPr lang="en-US" i="1" dirty="0">
                <a:latin typeface="FrankRuehl"/>
                <a:cs typeface="FrankRuehl"/>
              </a:rPr>
              <a:t>Morning Arrival</a:t>
            </a:r>
          </a:p>
          <a:p>
            <a:r>
              <a:rPr lang="en-US" dirty="0">
                <a:ea typeface="+mn-lt"/>
                <a:cs typeface="+mn-lt"/>
              </a:rPr>
              <a:t>Drop off your child on Dragons Way behind the school</a:t>
            </a:r>
          </a:p>
          <a:p>
            <a:r>
              <a:rPr lang="en-US" dirty="0"/>
              <a:t>Morning Drop off time for car riders 8:50 A.M.</a:t>
            </a:r>
          </a:p>
          <a:p>
            <a:r>
              <a:rPr lang="en-US" dirty="0"/>
              <a:t>Early drop off students are unsupervised. Please remain with your child until 8:50 A.M. when teachers report for duty. 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19DEE5-69CF-4AA8-8933-FF4BD04BC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820" y="2017343"/>
            <a:ext cx="5444322" cy="3441520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r>
              <a:rPr lang="en-US" i="1" dirty="0">
                <a:latin typeface="FrankRuehl"/>
                <a:cs typeface="FrankRuehl"/>
              </a:rPr>
              <a:t>Afternoon  Dismissal </a:t>
            </a:r>
          </a:p>
          <a:p>
            <a:r>
              <a:rPr lang="en-US" dirty="0"/>
              <a:t>Bus riders will report to bus loading zone</a:t>
            </a:r>
          </a:p>
          <a:p>
            <a:r>
              <a:rPr lang="en-US" dirty="0"/>
              <a:t>Walkers are dismissed from the bus loading zone where the crossing guard is located</a:t>
            </a:r>
          </a:p>
          <a:p>
            <a:r>
              <a:rPr lang="en-US" dirty="0"/>
              <a:t>Car Riders pick up time 4:05 p.m.</a:t>
            </a:r>
          </a:p>
        </p:txBody>
      </p:sp>
    </p:spTree>
    <p:extLst>
      <p:ext uri="{BB962C8B-B14F-4D97-AF65-F5344CB8AC3E}">
        <p14:creationId xmlns:p14="http://schemas.microsoft.com/office/powerpoint/2010/main" val="2977271390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790E1-C0A8-4FD3-8AC8-5E21DB0B4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pPr algn="ctr"/>
            <a:r>
              <a:rPr lang="en-US" dirty="0"/>
              <a:t>RCSS Learning Platform and Canvas </a:t>
            </a:r>
          </a:p>
        </p:txBody>
      </p:sp>
      <p:pic>
        <p:nvPicPr>
          <p:cNvPr id="4" name="Picture 4" descr="A screenshot of a cell phone  Description automatically generated">
            <a:extLst>
              <a:ext uri="{FF2B5EF4-FFF2-40B4-BE49-F238E27FC236}">
                <a16:creationId xmlns:a16="http://schemas.microsoft.com/office/drawing/2014/main" id="{F737B739-322D-4595-B65A-3077BF56CF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77636" y="2203553"/>
            <a:ext cx="1861969" cy="1883538"/>
          </a:xfrm>
        </p:spPr>
      </p:pic>
      <p:pic>
        <p:nvPicPr>
          <p:cNvPr id="5" name="Picture 5" descr="A close up of a device  Description automatically generated">
            <a:extLst>
              <a:ext uri="{FF2B5EF4-FFF2-40B4-BE49-F238E27FC236}">
                <a16:creationId xmlns:a16="http://schemas.microsoft.com/office/drawing/2014/main" id="{E5E0BDF2-A4E6-4760-A93B-7F1CF824D7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4194" y="2172576"/>
            <a:ext cx="1768981" cy="18903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26CA9D-CE23-4C53-BE42-4A17B6480CB2}"/>
              </a:ext>
            </a:extLst>
          </p:cNvPr>
          <p:cNvSpPr txBox="1"/>
          <p:nvPr/>
        </p:nvSpPr>
        <p:spPr>
          <a:xfrm>
            <a:off x="3796144" y="4562990"/>
            <a:ext cx="337101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Click link to watch Tutorial Video 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5"/>
              </a:rPr>
              <a:t>https://www.rcboe.org/Domain/16265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6A8C43-1A3C-4D64-9C4C-865855B221B0}"/>
              </a:ext>
            </a:extLst>
          </p:cNvPr>
          <p:cNvSpPr txBox="1"/>
          <p:nvPr/>
        </p:nvSpPr>
        <p:spPr>
          <a:xfrm>
            <a:off x="693693" y="4535696"/>
            <a:ext cx="320327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Your child will login through Launch Pad to access RCBOE Canvas.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22617B-0C59-4FDA-A5DA-0AADDB6DF990}"/>
              </a:ext>
            </a:extLst>
          </p:cNvPr>
          <p:cNvSpPr txBox="1"/>
          <p:nvPr/>
        </p:nvSpPr>
        <p:spPr>
          <a:xfrm>
            <a:off x="7062047" y="1975532"/>
            <a:ext cx="4696691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/>
              <a:t>New to the Richmond County</a:t>
            </a:r>
            <a:r>
              <a:rPr lang="en-US" sz="2000" dirty="0"/>
              <a:t> 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Go to rcboe.org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Click Student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Click Launch Pad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15645" y="3824326"/>
            <a:ext cx="4543093" cy="147732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/>
              <a:t>Watch logging into Canvas as a student. </a:t>
            </a:r>
          </a:p>
          <a:p>
            <a:endParaRPr lang="en-US" b="1" dirty="0"/>
          </a:p>
          <a:p>
            <a:r>
              <a:rPr lang="en-US" dirty="0">
                <a:hlinkClick r:id="rId6"/>
              </a:rPr>
              <a:t>https://rcboe.instructuremedia.com/embed/048204ea-777e-4c04-9fc0-357111372c96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91897A-0989-4798-88F2-36483CDF14AA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2743785"/>
      </p:ext>
    </p:extLst>
  </p:cSld>
  <p:clrMapOvr>
    <a:masterClrMapping/>
  </p:clrMapOvr>
  <p:transition spd="slow" advTm="1186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4|1.4"/>
</p:tagLst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1592</TotalTime>
  <Words>487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AngsanaUPC</vt:lpstr>
      <vt:lpstr>Arial</vt:lpstr>
      <vt:lpstr>Baskerville Old Face</vt:lpstr>
      <vt:lpstr>Bookman Old Style</vt:lpstr>
      <vt:lpstr>Footlight MT Light</vt:lpstr>
      <vt:lpstr>FrankRuehl</vt:lpstr>
      <vt:lpstr>Gill Sans MT</vt:lpstr>
      <vt:lpstr>Open Sans</vt:lpstr>
      <vt:lpstr>Gallery</vt:lpstr>
      <vt:lpstr>Gallery</vt:lpstr>
      <vt:lpstr>Mr. Johnson 6th Grade Science &amp; Social Studies Teacher </vt:lpstr>
      <vt:lpstr>My Contact Information </vt:lpstr>
      <vt:lpstr>Daily Schedule</vt:lpstr>
      <vt:lpstr>CHECKOUT MY WEBSITE TO VIEW THE FOLLOWING INFORMATION</vt:lpstr>
      <vt:lpstr>Arrival and Dismissal </vt:lpstr>
      <vt:lpstr>RCSS Learning Platform and Canvas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Arnold, Latasha</dc:creator>
  <cp:lastModifiedBy>Johnson, Richard</cp:lastModifiedBy>
  <cp:revision>740</cp:revision>
  <dcterms:created xsi:type="dcterms:W3CDTF">2020-08-03T17:10:01Z</dcterms:created>
  <dcterms:modified xsi:type="dcterms:W3CDTF">2022-10-27T13:38:16Z</dcterms:modified>
</cp:coreProperties>
</file>